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1" autoAdjust="0"/>
    <p:restoredTop sz="76087" autoAdjust="0"/>
  </p:normalViewPr>
  <p:slideViewPr>
    <p:cSldViewPr snapToGrid="0" snapToObjects="1">
      <p:cViewPr varScale="1">
        <p:scale>
          <a:sx n="92" d="100"/>
          <a:sy n="92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177B4-CC4D-6E4E-AE68-9C7F364D19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E65E0-196D-A844-BAC5-466FCF757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8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E65E0-196D-A844-BAC5-466FCF7573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E65E0-196D-A844-BAC5-466FCF7573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8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2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7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0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8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8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236E4-C5F6-804F-B0EC-D4F9622EFBEB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C2715-8C4B-A542-9DAE-F3DC60364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vitchor\TCC\Macintosh%20HD:Users:vitchor:TCC:Victor%20Oliveira%20(2014.2).docx!OLE_LINK1" TargetMode="External"/><Relationship Id="rId4" Type="http://schemas.openxmlformats.org/officeDocument/2006/relationships/image" Target="../media/image22.emf"/><Relationship Id="rId5" Type="http://schemas.openxmlformats.org/officeDocument/2006/relationships/oleObject" Target="file:///\\localhost\Users\vitchor\TCC\Macintosh%20HD:Users:vitchor:TCC:Victor%20Oliveira%20(2014.2).docx!OLE_LINK2" TargetMode="External"/><Relationship Id="rId6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Análise e Proposição de Melhorias no Processo de Gestão de Projetos e de Desenvolvimento de Software – Um Estudo de Caso.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16100"/>
            <a:ext cx="6400800" cy="1752600"/>
          </a:xfrm>
        </p:spPr>
        <p:txBody>
          <a:bodyPr/>
          <a:lstStyle/>
          <a:p>
            <a:r>
              <a:rPr lang="pt-BR" b="1" i="1" dirty="0"/>
              <a:t>DAS 5511: Projeto de Fim de Curso</a:t>
            </a:r>
            <a:endParaRPr lang="en-US" b="1" i="1" dirty="0"/>
          </a:p>
        </p:txBody>
      </p:sp>
      <p:sp>
        <p:nvSpPr>
          <p:cNvPr id="4" name="Rectangle 3"/>
          <p:cNvSpPr/>
          <p:nvPr/>
        </p:nvSpPr>
        <p:spPr>
          <a:xfrm>
            <a:off x="3265987" y="5141259"/>
            <a:ext cx="2612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/>
              <a:t>Victor Gomes de Oliveira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3735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3.3 – </a:t>
            </a:r>
            <a:r>
              <a:rPr lang="pt-BR" dirty="0" smtClean="0"/>
              <a:t>CMMI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8719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Histórico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Definição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Áreas</a:t>
            </a:r>
            <a:r>
              <a:rPr lang="en-US" dirty="0" smtClean="0"/>
              <a:t> de </a:t>
            </a:r>
            <a:r>
              <a:rPr lang="en-US" dirty="0" err="1" smtClean="0"/>
              <a:t>Interesse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DEV.</a:t>
            </a:r>
          </a:p>
          <a:p>
            <a:pPr lvl="2"/>
            <a:r>
              <a:rPr lang="en-US" dirty="0" smtClean="0"/>
              <a:t>ACQ.</a:t>
            </a:r>
          </a:p>
          <a:p>
            <a:pPr lvl="2"/>
            <a:r>
              <a:rPr lang="en-US" dirty="0" smtClean="0"/>
              <a:t>SVC.</a:t>
            </a:r>
          </a:p>
          <a:p>
            <a:pPr lvl="1"/>
            <a:r>
              <a:rPr lang="en-US" dirty="0" err="1" smtClean="0"/>
              <a:t>Representações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Contínua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Estágios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6" name="Picture 5" descr="Screen Shot 2014-07-04 at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1417638"/>
            <a:ext cx="4394200" cy="488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78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3.4 –</a:t>
            </a:r>
            <a:r>
              <a:rPr lang="en-US" dirty="0" smtClean="0"/>
              <a:t> </a:t>
            </a:r>
            <a:r>
              <a:rPr lang="en-US" dirty="0" err="1" smtClean="0"/>
              <a:t>Modelagem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3090"/>
            <a:ext cx="8229600" cy="4525963"/>
          </a:xfrm>
        </p:spPr>
        <p:txBody>
          <a:bodyPr/>
          <a:lstStyle/>
          <a:p>
            <a:r>
              <a:rPr lang="en-US" dirty="0" smtClean="0"/>
              <a:t>BPMN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UML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IDEF-0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acintosh HD:Users:vitchor:Desktop:Screen Shot 2014-07-17 at 3.36.3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79" y="5035062"/>
            <a:ext cx="2454507" cy="182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792px-UML_diagrams_overvie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99" y="2952691"/>
            <a:ext cx="3375400" cy="18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 Shot 2014-08-04 at 8.31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73" y="1666044"/>
            <a:ext cx="2708485" cy="10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4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Capítulo 4:</a:t>
            </a:r>
            <a:r>
              <a:rPr lang="pt-BR" dirty="0" smtClean="0"/>
              <a:t> Modelagem e Geração de Melhorias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3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4.1 </a:t>
            </a:r>
            <a:r>
              <a:rPr lang="en-US" b="1" dirty="0" smtClean="0"/>
              <a:t>–</a:t>
            </a:r>
            <a:r>
              <a:rPr lang="pt-BR" dirty="0" smtClean="0"/>
              <a:t> Gestão de Projetos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31" y="1583842"/>
            <a:ext cx="5509080" cy="4525963"/>
          </a:xfrm>
        </p:spPr>
        <p:txBody>
          <a:bodyPr>
            <a:normAutofit fontScale="85000" lnSpcReduction="10000"/>
          </a:bodyPr>
          <a:lstStyle/>
          <a:p>
            <a:pPr marL="342900" lvl="2" indent="-342900"/>
            <a:r>
              <a:rPr lang="pt-BR" sz="3200" dirty="0"/>
              <a:t>Escolha da Metodologia de Gestão e Norma de </a:t>
            </a:r>
            <a:r>
              <a:rPr lang="pt-BR" sz="3200" dirty="0" smtClean="0"/>
              <a:t>Modelagem:</a:t>
            </a:r>
          </a:p>
          <a:p>
            <a:pPr marL="800100" lvl="3" indent="-342900"/>
            <a:r>
              <a:rPr lang="pt-BR" sz="2800" dirty="0" err="1" smtClean="0"/>
              <a:t>PMBoK</a:t>
            </a:r>
            <a:r>
              <a:rPr lang="pt-BR" sz="2800" dirty="0" smtClean="0"/>
              <a:t>.</a:t>
            </a:r>
          </a:p>
          <a:p>
            <a:pPr marL="800100" lvl="3" indent="-342900"/>
            <a:r>
              <a:rPr lang="pt-BR" sz="2800" dirty="0" smtClean="0"/>
              <a:t>BPMN.</a:t>
            </a:r>
          </a:p>
          <a:p>
            <a:pPr marL="800100" lvl="3" indent="-342900"/>
            <a:r>
              <a:rPr lang="pt-BR" sz="2800" dirty="0" smtClean="0"/>
              <a:t>UML Sequencial.</a:t>
            </a:r>
          </a:p>
          <a:p>
            <a:pPr marL="342900" lvl="2" indent="-342900"/>
            <a:endParaRPr lang="en-US" dirty="0" smtClean="0"/>
          </a:p>
          <a:p>
            <a:r>
              <a:rPr lang="en-US" dirty="0" err="1" smtClean="0"/>
              <a:t>LucidChart</a:t>
            </a:r>
            <a:r>
              <a:rPr lang="en-US" dirty="0" smtClean="0"/>
              <a:t>:</a:t>
            </a:r>
          </a:p>
          <a:p>
            <a:pPr lvl="1"/>
            <a:r>
              <a:rPr lang="pt-BR" dirty="0" smtClean="0"/>
              <a:t>NASA.</a:t>
            </a:r>
          </a:p>
          <a:p>
            <a:pPr lvl="1"/>
            <a:r>
              <a:rPr lang="pt-BR" dirty="0" smtClean="0"/>
              <a:t>MIT.</a:t>
            </a:r>
          </a:p>
          <a:p>
            <a:pPr lvl="1"/>
            <a:r>
              <a:rPr lang="pt-BR" dirty="0" smtClean="0"/>
              <a:t>Harvard.</a:t>
            </a:r>
          </a:p>
          <a:p>
            <a:pPr lvl="1"/>
            <a:r>
              <a:rPr lang="pt-BR" dirty="0" smtClean="0"/>
              <a:t>Stanford </a:t>
            </a:r>
            <a:r>
              <a:rPr lang="pt-BR" dirty="0" err="1" smtClean="0"/>
              <a:t>University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4-07-05 a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11" y="1600200"/>
            <a:ext cx="2979789" cy="4318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8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48" y="715433"/>
            <a:ext cx="5630976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Modelagem</a:t>
            </a:r>
            <a:r>
              <a:rPr lang="en-US" dirty="0" smtClean="0"/>
              <a:t> </a:t>
            </a:r>
            <a:r>
              <a:rPr lang="en-US" dirty="0" smtClean="0"/>
              <a:t>do Estado </a:t>
            </a:r>
            <a:r>
              <a:rPr lang="en-US" dirty="0" err="1" smtClean="0"/>
              <a:t>Atua</a:t>
            </a:r>
            <a:r>
              <a:rPr lang="en-US" dirty="0" err="1"/>
              <a:t>l</a:t>
            </a:r>
            <a:endParaRPr lang="en-US" dirty="0"/>
          </a:p>
        </p:txBody>
      </p:sp>
      <p:pic>
        <p:nvPicPr>
          <p:cNvPr id="4" name="Picture 3" descr="Screen Shot 2014-07-04 at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32" y="228425"/>
            <a:ext cx="1606033" cy="25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94933" y="12869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5" y="2857567"/>
            <a:ext cx="7075501" cy="3728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500951" y="194405"/>
            <a:ext cx="1289381" cy="73549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9" idx="1"/>
          </p:cNvCxnSpPr>
          <p:nvPr/>
        </p:nvCxnSpPr>
        <p:spPr>
          <a:xfrm rot="10800000" flipV="1">
            <a:off x="5545083" y="562151"/>
            <a:ext cx="955868" cy="228407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52" y="715433"/>
            <a:ext cx="3805294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Modelagem</a:t>
            </a:r>
            <a:r>
              <a:rPr lang="en-US" dirty="0" smtClean="0"/>
              <a:t> </a:t>
            </a:r>
            <a:r>
              <a:rPr lang="en-US" dirty="0" smtClean="0"/>
              <a:t>do Estado </a:t>
            </a:r>
            <a:r>
              <a:rPr lang="en-US" dirty="0" err="1" smtClean="0"/>
              <a:t>Atua</a:t>
            </a:r>
            <a:r>
              <a:rPr lang="en-US" dirty="0" err="1"/>
              <a:t>l</a:t>
            </a:r>
            <a:endParaRPr lang="en-US" dirty="0"/>
          </a:p>
        </p:txBody>
      </p:sp>
      <p:pic>
        <p:nvPicPr>
          <p:cNvPr id="4" name="Picture 3" descr="Screen Shot 2014-07-04 at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3" y="3164447"/>
            <a:ext cx="1606033" cy="25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94933" y="12869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56642" y="3821656"/>
            <a:ext cx="1202353" cy="169045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9" idx="3"/>
            <a:endCxn id="3" idx="1"/>
          </p:cNvCxnSpPr>
          <p:nvPr/>
        </p:nvCxnSpPr>
        <p:spPr>
          <a:xfrm flipV="1">
            <a:off x="2358995" y="3400286"/>
            <a:ext cx="1882377" cy="126659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72" y="163939"/>
            <a:ext cx="4669586" cy="64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Modelagem</a:t>
            </a:r>
            <a:r>
              <a:rPr lang="en-US" dirty="0" smtClean="0"/>
              <a:t> </a:t>
            </a:r>
            <a:r>
              <a:rPr lang="en-US" dirty="0"/>
              <a:t>do Estado </a:t>
            </a:r>
            <a:r>
              <a:rPr lang="en-US" dirty="0" smtClean="0"/>
              <a:t>Ideal</a:t>
            </a:r>
            <a:endParaRPr lang="en-US" dirty="0"/>
          </a:p>
        </p:txBody>
      </p:sp>
      <p:pic>
        <p:nvPicPr>
          <p:cNvPr id="5" name="Picture 4" descr="TCCUML (3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88" y="1134025"/>
            <a:ext cx="8962511" cy="528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82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Modelagem</a:t>
            </a:r>
            <a:r>
              <a:rPr lang="en-US" dirty="0" smtClean="0"/>
              <a:t> </a:t>
            </a:r>
            <a:r>
              <a:rPr lang="en-US" dirty="0"/>
              <a:t>do Estado Ideal</a:t>
            </a:r>
          </a:p>
        </p:txBody>
      </p:sp>
      <p:pic>
        <p:nvPicPr>
          <p:cNvPr id="5" name="Picture 4" descr="Screen Shot 2014-07-06 a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1417638"/>
            <a:ext cx="4030134" cy="50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ds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652239"/>
            <a:ext cx="3945506" cy="2326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val 6"/>
          <p:cNvSpPr/>
          <p:nvPr/>
        </p:nvSpPr>
        <p:spPr>
          <a:xfrm>
            <a:off x="1768982" y="3730934"/>
            <a:ext cx="1224681" cy="351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Curved Connector 8"/>
          <p:cNvCxnSpPr>
            <a:stCxn id="7" idx="6"/>
          </p:cNvCxnSpPr>
          <p:nvPr/>
        </p:nvCxnSpPr>
        <p:spPr>
          <a:xfrm flipV="1">
            <a:off x="2993663" y="3107221"/>
            <a:ext cx="1629137" cy="799486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0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59" y="269257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Proposi</a:t>
            </a:r>
            <a:r>
              <a:rPr lang="en-US" dirty="0" err="1" smtClean="0"/>
              <a:t>ção</a:t>
            </a:r>
            <a:r>
              <a:rPr lang="en-US" dirty="0" smtClean="0"/>
              <a:t> e </a:t>
            </a:r>
            <a:r>
              <a:rPr lang="en-US" dirty="0" err="1" smtClean="0"/>
              <a:t>Aplicação</a:t>
            </a:r>
            <a:r>
              <a:rPr lang="en-US" dirty="0" smtClean="0"/>
              <a:t> de </a:t>
            </a:r>
            <a:r>
              <a:rPr lang="en-US" dirty="0" err="1" smtClean="0"/>
              <a:t>Melhorias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2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Neg</a:t>
            </a:r>
            <a:r>
              <a:rPr lang="en-US" dirty="0" err="1" smtClean="0"/>
              <a:t>ócio</a:t>
            </a:r>
            <a:endParaRPr lang="en-US" dirty="0"/>
          </a:p>
        </p:txBody>
      </p:sp>
      <p:pic>
        <p:nvPicPr>
          <p:cNvPr id="4" name="Picture 3" descr="Screen Shot 2014-07-06 a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73" y="2571357"/>
            <a:ext cx="4286383" cy="279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 Shot 2014-07-06 at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20" y="2571357"/>
            <a:ext cx="3889903" cy="2704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urved Connector 11"/>
          <p:cNvCxnSpPr>
            <a:stCxn id="4" idx="0"/>
            <a:endCxn id="7" idx="0"/>
          </p:cNvCxnSpPr>
          <p:nvPr/>
        </p:nvCxnSpPr>
        <p:spPr>
          <a:xfrm rot="5400000" flipH="1" flipV="1">
            <a:off x="4646518" y="260804"/>
            <a:ext cx="12700" cy="4621107"/>
          </a:xfrm>
          <a:prstGeom prst="curvedConnector3">
            <a:avLst>
              <a:gd name="adj1" fmla="val 617536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6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Sumário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189" cy="4525963"/>
          </a:xfrm>
        </p:spPr>
        <p:txBody>
          <a:bodyPr/>
          <a:lstStyle/>
          <a:p>
            <a:r>
              <a:rPr lang="pt-BR" b="1" dirty="0" smtClean="0"/>
              <a:t>Capítulo 1:</a:t>
            </a:r>
            <a:r>
              <a:rPr lang="pt-BR" dirty="0" smtClean="0"/>
              <a:t> Introdução</a:t>
            </a:r>
          </a:p>
          <a:p>
            <a:r>
              <a:rPr lang="pt-BR" b="1" dirty="0" smtClean="0"/>
              <a:t>Capítulo 2:</a:t>
            </a:r>
            <a:r>
              <a:rPr lang="pt-BR" dirty="0" smtClean="0"/>
              <a:t> A Empresa e os Projetos</a:t>
            </a:r>
          </a:p>
          <a:p>
            <a:r>
              <a:rPr lang="pt-BR" b="1" dirty="0" smtClean="0"/>
              <a:t>Capítulo 3:</a:t>
            </a:r>
            <a:r>
              <a:rPr lang="pt-BR" dirty="0" smtClean="0"/>
              <a:t> Normas, Metodologias e Modelos</a:t>
            </a:r>
          </a:p>
          <a:p>
            <a:r>
              <a:rPr lang="pt-BR" b="1" dirty="0" smtClean="0"/>
              <a:t>Capítulo 4:</a:t>
            </a:r>
            <a:r>
              <a:rPr lang="pt-BR" dirty="0" smtClean="0"/>
              <a:t> Modelagem e Geração de Melhorias</a:t>
            </a:r>
          </a:p>
          <a:p>
            <a:r>
              <a:rPr lang="pt-BR" b="1" dirty="0" smtClean="0"/>
              <a:t>Capítulo 5:</a:t>
            </a:r>
            <a:r>
              <a:rPr lang="pt-BR" dirty="0" smtClean="0"/>
              <a:t> Análise Crítica</a:t>
            </a:r>
          </a:p>
          <a:p>
            <a:r>
              <a:rPr lang="pt-BR" b="1" dirty="0" smtClean="0"/>
              <a:t>Capítulo 6:</a:t>
            </a:r>
            <a:r>
              <a:rPr lang="pt-BR" dirty="0" smtClean="0"/>
              <a:t> Conclusões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7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Estrutura</a:t>
            </a:r>
            <a:r>
              <a:rPr lang="en-US" dirty="0" smtClean="0"/>
              <a:t> </a:t>
            </a:r>
            <a:r>
              <a:rPr lang="en-US" dirty="0" err="1" smtClean="0"/>
              <a:t>Anal</a:t>
            </a:r>
            <a:r>
              <a:rPr lang="en-US" dirty="0" err="1" smtClean="0"/>
              <a:t>ítica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endParaRPr lang="en-US" dirty="0"/>
          </a:p>
        </p:txBody>
      </p:sp>
      <p:pic>
        <p:nvPicPr>
          <p:cNvPr id="9" name="Picture 8" descr="Untitle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3" y="2648223"/>
            <a:ext cx="8468177" cy="3593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Group 18"/>
          <p:cNvGrpSpPr/>
          <p:nvPr/>
        </p:nvGrpSpPr>
        <p:grpSpPr>
          <a:xfrm>
            <a:off x="3366801" y="1514387"/>
            <a:ext cx="2398616" cy="786131"/>
            <a:chOff x="2132337" y="1469955"/>
            <a:chExt cx="4960890" cy="1268990"/>
          </a:xfrm>
        </p:grpSpPr>
        <p:pic>
          <p:nvPicPr>
            <p:cNvPr id="7" name="Picture 6" descr="TCC(image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337" y="1503975"/>
              <a:ext cx="4960890" cy="123497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2143192" y="1469955"/>
              <a:ext cx="2778210" cy="1138296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Curved Connector 15"/>
          <p:cNvCxnSpPr>
            <a:stCxn id="11" idx="2"/>
            <a:endCxn id="9" idx="0"/>
          </p:cNvCxnSpPr>
          <p:nvPr/>
        </p:nvCxnSpPr>
        <p:spPr>
          <a:xfrm rot="16200000" flipH="1">
            <a:off x="4033866" y="2229376"/>
            <a:ext cx="428669" cy="40902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85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Estrutura</a:t>
            </a:r>
            <a:r>
              <a:rPr lang="en-US" dirty="0" smtClean="0"/>
              <a:t> </a:t>
            </a:r>
            <a:r>
              <a:rPr lang="en-US" dirty="0" err="1" smtClean="0"/>
              <a:t>Anal</a:t>
            </a:r>
            <a:r>
              <a:rPr lang="en-US" dirty="0" err="1" smtClean="0"/>
              <a:t>ítica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366801" y="1514387"/>
            <a:ext cx="2421297" cy="786131"/>
            <a:chOff x="2132337" y="1469955"/>
            <a:chExt cx="5007798" cy="1268990"/>
          </a:xfrm>
        </p:grpSpPr>
        <p:pic>
          <p:nvPicPr>
            <p:cNvPr id="7" name="Picture 6" descr="TCC(image)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337" y="1503975"/>
              <a:ext cx="4960890" cy="123497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4863825" y="1469955"/>
              <a:ext cx="2276310" cy="1138296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Curved Connector 15"/>
          <p:cNvCxnSpPr>
            <a:stCxn id="11" idx="2"/>
            <a:endCxn id="5" idx="0"/>
          </p:cNvCxnSpPr>
          <p:nvPr/>
        </p:nvCxnSpPr>
        <p:spPr>
          <a:xfrm rot="5400000">
            <a:off x="4660208" y="2231278"/>
            <a:ext cx="589311" cy="56586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Untitled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1" y="2808865"/>
            <a:ext cx="8542999" cy="3540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384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Cronograma</a:t>
            </a:r>
            <a:endParaRPr lang="en-US" dirty="0"/>
          </a:p>
        </p:txBody>
      </p:sp>
      <p:pic>
        <p:nvPicPr>
          <p:cNvPr id="4" name="Picture 3" descr="Untitled234234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26" y="1417638"/>
            <a:ext cx="1467650" cy="1437373"/>
          </a:xfrm>
          <a:prstGeom prst="rect">
            <a:avLst/>
          </a:prstGeom>
        </p:spPr>
      </p:pic>
      <p:pic>
        <p:nvPicPr>
          <p:cNvPr id="6" name="Picture 5" descr="Untitled12qw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5" y="3064512"/>
            <a:ext cx="7807213" cy="351281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677826" y="1417638"/>
            <a:ext cx="1467650" cy="67555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>
            <a:stCxn id="12" idx="1"/>
          </p:cNvCxnSpPr>
          <p:nvPr/>
        </p:nvCxnSpPr>
        <p:spPr>
          <a:xfrm rot="10800000" flipV="1">
            <a:off x="2449362" y="1755414"/>
            <a:ext cx="1228464" cy="127507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04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Cronograma</a:t>
            </a:r>
            <a:endParaRPr lang="en-US" dirty="0"/>
          </a:p>
        </p:txBody>
      </p:sp>
      <p:pic>
        <p:nvPicPr>
          <p:cNvPr id="4" name="Picture 3" descr="Untitled234234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26" y="1417638"/>
            <a:ext cx="1467650" cy="143737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 flipV="1">
            <a:off x="3677826" y="2093189"/>
            <a:ext cx="1467650" cy="76182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/>
          <p:nvPr/>
        </p:nvCxnSpPr>
        <p:spPr>
          <a:xfrm rot="16200000" flipH="1">
            <a:off x="5135121" y="2484454"/>
            <a:ext cx="556393" cy="53568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sdfrn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50" y="3030492"/>
            <a:ext cx="7064595" cy="36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</a:t>
            </a:r>
            <a:r>
              <a:rPr lang="en-US" dirty="0" err="1" smtClean="0"/>
              <a:t>çamento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68105"/>
              </p:ext>
            </p:extLst>
          </p:nvPr>
        </p:nvGraphicFramePr>
        <p:xfrm>
          <a:off x="910403" y="2364453"/>
          <a:ext cx="7007029" cy="3925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Document" r:id="rId3" imgW="5486400" imgH="3073400" progId="Word.Document.12">
                  <p:link updateAutomatic="1"/>
                </p:oleObj>
              </mc:Choice>
              <mc:Fallback>
                <p:oleObj name="Document" r:id="rId3" imgW="5486400" imgH="3073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403" y="2364453"/>
                        <a:ext cx="7007029" cy="3925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10862"/>
              </p:ext>
            </p:extLst>
          </p:nvPr>
        </p:nvGraphicFramePr>
        <p:xfrm>
          <a:off x="1647366" y="-3738671"/>
          <a:ext cx="54864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ocument" r:id="rId5" imgW="5486400" imgH="5943600" progId="Word.Document.12">
                  <p:link updateAutomatic="1"/>
                </p:oleObj>
              </mc:Choice>
              <mc:Fallback>
                <p:oleObj name="Document" r:id="rId5" imgW="5486400" imgH="5943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7366" y="-3738671"/>
                        <a:ext cx="54864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0079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4.2 </a:t>
            </a:r>
            <a:r>
              <a:rPr lang="en-US" b="1" dirty="0" smtClean="0"/>
              <a:t>–</a:t>
            </a:r>
            <a:r>
              <a:rPr lang="pt-BR" dirty="0" smtClean="0"/>
              <a:t> Gestão de </a:t>
            </a:r>
            <a:r>
              <a:rPr lang="pt-BR" dirty="0" smtClean="0"/>
              <a:t>Desenvolvimento de </a:t>
            </a:r>
            <a:r>
              <a:rPr lang="pt-BR" i="1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010" y="1946730"/>
            <a:ext cx="8352789" cy="4525963"/>
          </a:xfrm>
        </p:spPr>
        <p:txBody>
          <a:bodyPr>
            <a:normAutofit/>
          </a:bodyPr>
          <a:lstStyle/>
          <a:p>
            <a:pPr marL="342900" lvl="2" indent="-342900"/>
            <a:r>
              <a:rPr lang="pt-BR" sz="3200" dirty="0"/>
              <a:t>Escolha da Metodologia de </a:t>
            </a:r>
            <a:r>
              <a:rPr lang="pt-BR" sz="3200" dirty="0" smtClean="0"/>
              <a:t>Gestão:</a:t>
            </a:r>
            <a:endParaRPr lang="pt-BR" sz="3200" dirty="0" smtClean="0"/>
          </a:p>
          <a:p>
            <a:pPr marL="800100" lvl="3" indent="-342900"/>
            <a:r>
              <a:rPr lang="pt-BR" sz="2800" dirty="0" smtClean="0"/>
              <a:t>CMMI-DEV.</a:t>
            </a:r>
            <a:endParaRPr lang="pt-BR" sz="2800" dirty="0" smtClean="0"/>
          </a:p>
          <a:p>
            <a:pPr marL="342900" lvl="2" indent="-342900"/>
            <a:endParaRPr lang="en-US" dirty="0" smtClean="0"/>
          </a:p>
          <a:p>
            <a:r>
              <a:rPr lang="en-US" dirty="0" err="1" smtClean="0"/>
              <a:t>Modelagem</a:t>
            </a:r>
            <a:r>
              <a:rPr lang="en-US" dirty="0" smtClean="0"/>
              <a:t> do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077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684" y="1138658"/>
            <a:ext cx="88722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b="1" dirty="0" smtClean="0"/>
              <a:t>1. Utilizar </a:t>
            </a:r>
            <a:r>
              <a:rPr lang="pt-BR" b="1" dirty="0"/>
              <a:t>métodos efetivos para implementar os componentes do produto:</a:t>
            </a:r>
            <a:endParaRPr lang="en-US" b="1" dirty="0"/>
          </a:p>
          <a:p>
            <a:pPr marL="742950" lvl="1" indent="-285750" algn="just">
              <a:buFont typeface="Arial"/>
              <a:buChar char="•"/>
            </a:pPr>
            <a:r>
              <a:rPr lang="pt-BR" dirty="0"/>
              <a:t>Programação Estruturada;</a:t>
            </a:r>
            <a:endParaRPr lang="en-US" dirty="0"/>
          </a:p>
          <a:p>
            <a:pPr marL="742950" lvl="1" indent="-285750" algn="just">
              <a:buFont typeface="Arial"/>
              <a:buChar char="•"/>
            </a:pPr>
            <a:r>
              <a:rPr lang="pt-BR" dirty="0"/>
              <a:t>Programação Orientada a Objeto;</a:t>
            </a:r>
            <a:endParaRPr lang="en-US" dirty="0"/>
          </a:p>
          <a:p>
            <a:pPr marL="742950" lvl="1" indent="-285750" algn="just">
              <a:buFont typeface="Arial"/>
              <a:buChar char="•"/>
            </a:pPr>
            <a:r>
              <a:rPr lang="pt-BR" dirty="0"/>
              <a:t>Programação Orientada a Aspecto;</a:t>
            </a:r>
            <a:endParaRPr lang="en-US" dirty="0"/>
          </a:p>
          <a:p>
            <a:pPr marL="742950" lvl="1" indent="-285750" algn="just">
              <a:buFont typeface="Arial"/>
              <a:buChar char="•"/>
            </a:pPr>
            <a:r>
              <a:rPr lang="pt-BR" dirty="0"/>
              <a:t>Geração Automática de Código;</a:t>
            </a:r>
            <a:endParaRPr lang="en-US" dirty="0"/>
          </a:p>
          <a:p>
            <a:pPr marL="742950" lvl="1" indent="-285750" algn="just">
              <a:buFont typeface="Arial"/>
              <a:buChar char="•"/>
            </a:pPr>
            <a:r>
              <a:rPr lang="pt-BR" dirty="0"/>
              <a:t>Reutilização de Código;</a:t>
            </a:r>
            <a:endParaRPr lang="en-US" dirty="0"/>
          </a:p>
          <a:p>
            <a:pPr marL="742950" lvl="1" indent="-285750" algn="just">
              <a:buFont typeface="Arial"/>
              <a:buChar char="•"/>
            </a:pPr>
            <a:r>
              <a:rPr lang="pt-BR" dirty="0"/>
              <a:t>Utilização de Padrões de Design;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956" y="3108198"/>
            <a:ext cx="48760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b="1" dirty="0" smtClean="0"/>
              <a:t>2. Utilizar Padrões e Critérios:</a:t>
            </a:r>
            <a:endParaRPr lang="en-US" b="1" dirty="0" smtClean="0"/>
          </a:p>
          <a:p>
            <a:pPr marL="742950" lvl="1" indent="-285750">
              <a:buFont typeface="Arial"/>
              <a:buChar char="•"/>
            </a:pPr>
            <a:r>
              <a:rPr lang="pt-BR" dirty="0" smtClean="0"/>
              <a:t>Padrões </a:t>
            </a:r>
            <a:r>
              <a:rPr lang="pt-BR" dirty="0"/>
              <a:t>de Linguagem;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Requerimentos em Forma de Diagramas;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Padrões de Peças;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Estrutura e Hierarquia de Componentes de Software;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Critérios: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pt-BR" dirty="0"/>
              <a:t>Modularidade;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pt-BR" dirty="0"/>
              <a:t>Clareza;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pt-BR" dirty="0"/>
              <a:t>Simplicidade;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pt-BR" dirty="0"/>
              <a:t>Confiabilidade;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pt-BR" dirty="0"/>
              <a:t>Segurança;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pt-BR" dirty="0"/>
              <a:t>Facilidade de Suporte;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19411" y="31078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pt-BR" b="1" dirty="0" smtClean="0"/>
              <a:t>3. Conduzir </a:t>
            </a:r>
            <a:r>
              <a:rPr lang="pt-BR" b="1" dirty="0"/>
              <a:t>revisão por pares nos componentes de produtos selecionados;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708071" y="391453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pt-BR" b="1" dirty="0" smtClean="0"/>
              <a:t>4. Realizar </a:t>
            </a:r>
            <a:r>
              <a:rPr lang="pt-BR" b="1" dirty="0"/>
              <a:t>testes unitários dos componentes de produtos apropriados:</a:t>
            </a:r>
            <a:endParaRPr lang="en-US" b="1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Cobertura de Testes por Afirmação;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Cobertura de Testes por Galhos;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Cobertura de Testes por Predicados;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Cobertura de Testes por Caminho;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Testes de Fronteiras de Valores;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pt-BR" dirty="0"/>
              <a:t>Testes de Valores Especiais;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64771" y="6364145"/>
            <a:ext cx="396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b="1" dirty="0" smtClean="0"/>
              <a:t>5. Revisar </a:t>
            </a:r>
            <a:r>
              <a:rPr lang="pt-BR" b="1" dirty="0"/>
              <a:t>os Componentes do Produto;</a:t>
            </a:r>
            <a:endParaRPr lang="en-US" b="1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931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Modelagem</a:t>
            </a:r>
            <a:r>
              <a:rPr lang="en-US" dirty="0"/>
              <a:t> do E</a:t>
            </a:r>
            <a:r>
              <a:rPr lang="en-US" dirty="0" smtClean="0"/>
              <a:t>stado Ideal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696419" y="3832980"/>
            <a:ext cx="4435928" cy="2319665"/>
          </a:xfrm>
          <a:prstGeom prst="roundRect">
            <a:avLst>
              <a:gd name="adj" fmla="val 230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9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Proposi</a:t>
            </a:r>
            <a:r>
              <a:rPr lang="en-US" dirty="0" err="1" smtClean="0"/>
              <a:t>ção</a:t>
            </a:r>
            <a:r>
              <a:rPr lang="en-US" dirty="0" smtClean="0"/>
              <a:t> e </a:t>
            </a:r>
            <a:r>
              <a:rPr lang="en-US" dirty="0" err="1" smtClean="0"/>
              <a:t>Aplicação</a:t>
            </a:r>
            <a:r>
              <a:rPr lang="en-US" dirty="0" smtClean="0"/>
              <a:t> de </a:t>
            </a:r>
            <a:r>
              <a:rPr lang="en-US" dirty="0" err="1" smtClean="0"/>
              <a:t>Melhorias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Mock-Ups de </a:t>
            </a:r>
            <a:r>
              <a:rPr lang="en-US" dirty="0" err="1" smtClean="0"/>
              <a:t>Rede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pt-BR" dirty="0" err="1"/>
              <a:t>WireMock</a:t>
            </a:r>
            <a:r>
              <a:rPr lang="pt-BR" dirty="0"/>
              <a:t> </a:t>
            </a:r>
            <a:endParaRPr lang="en-US" dirty="0"/>
          </a:p>
        </p:txBody>
      </p:sp>
      <p:pic>
        <p:nvPicPr>
          <p:cNvPr id="6" name="Picture 5" descr="Screen Shot 2014-07-10 at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5" y="4305755"/>
            <a:ext cx="6691816" cy="200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Untitled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11" y="1600199"/>
            <a:ext cx="3861749" cy="3223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18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Proposição</a:t>
            </a:r>
            <a:r>
              <a:rPr lang="en-US" dirty="0"/>
              <a:t> e </a:t>
            </a:r>
            <a:r>
              <a:rPr lang="en-US" dirty="0" err="1"/>
              <a:t>Aplicação</a:t>
            </a:r>
            <a:r>
              <a:rPr lang="en-US" dirty="0"/>
              <a:t> de </a:t>
            </a:r>
            <a:r>
              <a:rPr lang="en-US" dirty="0" err="1"/>
              <a:t>Melhorias</a:t>
            </a:r>
            <a:endParaRPr lang="en-US" dirty="0"/>
          </a:p>
        </p:txBody>
      </p:sp>
      <p:pic>
        <p:nvPicPr>
          <p:cNvPr id="4" name="Picture 3" descr="Screen Shot 2014-07-10 at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15" y="1387443"/>
            <a:ext cx="7123705" cy="5110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967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Capítulo </a:t>
            </a:r>
            <a:r>
              <a:rPr lang="pt-BR" b="1" dirty="0" smtClean="0"/>
              <a:t>5:</a:t>
            </a:r>
            <a:r>
              <a:rPr lang="pt-BR" dirty="0" smtClean="0"/>
              <a:t> An</a:t>
            </a:r>
            <a:r>
              <a:rPr lang="pt-BR" dirty="0" smtClean="0"/>
              <a:t>álise Crítica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608"/>
            <a:ext cx="8229600" cy="5440362"/>
          </a:xfrm>
        </p:spPr>
        <p:txBody>
          <a:bodyPr>
            <a:normAutofit fontScale="47500" lnSpcReduction="20000"/>
          </a:bodyPr>
          <a:lstStyle/>
          <a:p>
            <a:r>
              <a:rPr lang="pt-BR" sz="6000" b="1" dirty="0" smtClean="0"/>
              <a:t>Gestão de Projetos.</a:t>
            </a:r>
          </a:p>
          <a:p>
            <a:pPr lvl="1"/>
            <a:r>
              <a:rPr lang="pt-BR" sz="5000" dirty="0" smtClean="0"/>
              <a:t>Análise das Ferramentas</a:t>
            </a:r>
          </a:p>
          <a:p>
            <a:pPr lvl="2"/>
            <a:r>
              <a:rPr lang="pt-BR" sz="3500" dirty="0" err="1" smtClean="0"/>
              <a:t>LucidChart</a:t>
            </a:r>
            <a:endParaRPr lang="en-US" sz="3500" dirty="0" smtClean="0"/>
          </a:p>
          <a:p>
            <a:pPr lvl="2"/>
            <a:r>
              <a:rPr lang="pt-BR" sz="3500" dirty="0" err="1" smtClean="0"/>
              <a:t>WBSTool</a:t>
            </a:r>
            <a:endParaRPr lang="en-US" sz="3500" dirty="0" smtClean="0"/>
          </a:p>
          <a:p>
            <a:pPr lvl="2"/>
            <a:r>
              <a:rPr lang="pt-BR" sz="3500" dirty="0" err="1" smtClean="0"/>
              <a:t>TeamGantt</a:t>
            </a:r>
            <a:r>
              <a:rPr lang="en-US" sz="3500" dirty="0" smtClean="0"/>
              <a:t> </a:t>
            </a:r>
          </a:p>
          <a:p>
            <a:pPr lvl="1"/>
            <a:r>
              <a:rPr lang="pt-BR" sz="5000" dirty="0" smtClean="0"/>
              <a:t>Avaliação dos Resultados das Melhorias</a:t>
            </a:r>
          </a:p>
          <a:p>
            <a:pPr marL="1257300" lvl="4" indent="-342900"/>
            <a:r>
              <a:rPr lang="pt-BR" sz="3500" dirty="0" smtClean="0"/>
              <a:t>Melhorias na Estrutura Analítica do Projeto (EAP)</a:t>
            </a:r>
            <a:endParaRPr lang="en-US" sz="3500" dirty="0" smtClean="0"/>
          </a:p>
          <a:p>
            <a:pPr marL="1257300" lvl="4" indent="-342900"/>
            <a:r>
              <a:rPr lang="pt-BR" sz="3500" dirty="0" smtClean="0"/>
              <a:t>Melhorias no Desenvolvimento do Cronograma</a:t>
            </a:r>
          </a:p>
          <a:p>
            <a:pPr marL="1257300" lvl="4" indent="-342900"/>
            <a:r>
              <a:rPr lang="pt-BR" sz="3500" dirty="0" smtClean="0"/>
              <a:t>Melhorias na Determinação do Orçamento</a:t>
            </a:r>
            <a:endParaRPr lang="en-US" sz="3500" dirty="0" smtClean="0"/>
          </a:p>
          <a:p>
            <a:pPr marL="1257300" lvl="4" indent="-342900"/>
            <a:endParaRPr lang="en-US" sz="3500" dirty="0" smtClean="0"/>
          </a:p>
          <a:p>
            <a:r>
              <a:rPr lang="pt-BR" sz="6000" b="1" dirty="0" smtClean="0"/>
              <a:t>Gestão de Desenvolvimento de </a:t>
            </a:r>
            <a:r>
              <a:rPr lang="pt-BR" sz="6000" b="1" i="1" dirty="0" smtClean="0"/>
              <a:t>Software</a:t>
            </a:r>
            <a:r>
              <a:rPr lang="pt-BR" sz="6000" b="1" dirty="0" smtClean="0"/>
              <a:t>.</a:t>
            </a:r>
          </a:p>
          <a:p>
            <a:pPr lvl="1"/>
            <a:r>
              <a:rPr lang="pt-BR" sz="5000" dirty="0" smtClean="0"/>
              <a:t>Análise das Ferramentas</a:t>
            </a:r>
          </a:p>
          <a:p>
            <a:pPr lvl="2"/>
            <a:r>
              <a:rPr lang="pt-BR" sz="3500" dirty="0" smtClean="0"/>
              <a:t>Eclipse</a:t>
            </a:r>
            <a:endParaRPr lang="en-US" sz="3500" dirty="0" smtClean="0"/>
          </a:p>
          <a:p>
            <a:pPr lvl="2"/>
            <a:r>
              <a:rPr lang="pt-BR" sz="3500" dirty="0" err="1" smtClean="0"/>
              <a:t>JUnit</a:t>
            </a:r>
            <a:endParaRPr lang="en-US" sz="3500" dirty="0" smtClean="0"/>
          </a:p>
          <a:p>
            <a:pPr lvl="2"/>
            <a:r>
              <a:rPr lang="pt-BR" sz="3500" dirty="0" err="1" smtClean="0"/>
              <a:t>Wiremock</a:t>
            </a:r>
            <a:endParaRPr lang="en-US" sz="3500" dirty="0" smtClean="0"/>
          </a:p>
          <a:p>
            <a:pPr lvl="2"/>
            <a:endParaRPr lang="pt-BR" sz="3500" dirty="0" smtClean="0"/>
          </a:p>
          <a:p>
            <a:r>
              <a:rPr lang="pt-BR" sz="6000" b="1" dirty="0" smtClean="0"/>
              <a:t>Análise das Conclusões dos Gestores.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8744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Capítulo 1:</a:t>
            </a:r>
            <a:r>
              <a:rPr lang="pt-BR" dirty="0" smtClean="0"/>
              <a:t> 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235" y="1600200"/>
            <a:ext cx="8598143" cy="480005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A Empresa (+200% nos últimos 3 meses):</a:t>
            </a:r>
          </a:p>
          <a:p>
            <a:pPr lvl="1"/>
            <a:r>
              <a:rPr lang="pt-BR" dirty="0" smtClean="0"/>
              <a:t>Problemas nos processos de gestão de projetos.</a:t>
            </a:r>
          </a:p>
          <a:p>
            <a:pPr lvl="1"/>
            <a:r>
              <a:rPr lang="pt-BR" dirty="0" smtClean="0"/>
              <a:t>Problemas nos processos de gestão de desenvolvimento </a:t>
            </a:r>
            <a:r>
              <a:rPr lang="pt-BR" dirty="0" smtClean="0"/>
              <a:t>de </a:t>
            </a:r>
            <a:r>
              <a:rPr lang="pt-BR" i="1" dirty="0" smtClean="0"/>
              <a:t>software</a:t>
            </a:r>
            <a:r>
              <a:rPr lang="pt-BR" i="1" dirty="0" smtClean="0"/>
              <a:t>.</a:t>
            </a:r>
          </a:p>
          <a:p>
            <a:pPr lvl="1"/>
            <a:endParaRPr lang="pt-BR" i="1" dirty="0" smtClean="0"/>
          </a:p>
          <a:p>
            <a:r>
              <a:rPr lang="pt-BR" dirty="0" smtClean="0"/>
              <a:t>Objetivos </a:t>
            </a:r>
            <a:r>
              <a:rPr lang="pt-BR" dirty="0" smtClean="0"/>
              <a:t>do Trabalho:</a:t>
            </a:r>
          </a:p>
          <a:p>
            <a:pPr lvl="1"/>
            <a:r>
              <a:rPr lang="pt-BR" dirty="0" smtClean="0"/>
              <a:t>No </a:t>
            </a:r>
            <a:r>
              <a:rPr lang="pt-BR" dirty="0"/>
              <a:t>âmbito da gestão de </a:t>
            </a:r>
            <a:r>
              <a:rPr lang="pt-BR" dirty="0" smtClean="0"/>
              <a:t>projetos.</a:t>
            </a:r>
            <a:endParaRPr lang="en-US" dirty="0" smtClean="0"/>
          </a:p>
          <a:p>
            <a:pPr lvl="1"/>
            <a:r>
              <a:rPr lang="pt-BR" dirty="0" smtClean="0"/>
              <a:t>No âmbito </a:t>
            </a:r>
            <a:r>
              <a:rPr lang="pt-BR" dirty="0"/>
              <a:t>de desenvolvimento de </a:t>
            </a:r>
            <a:r>
              <a:rPr lang="pt-BR" i="1" dirty="0" smtClean="0"/>
              <a:t>software</a:t>
            </a:r>
            <a:r>
              <a:rPr lang="pt-BR" dirty="0" smtClean="0"/>
              <a:t>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Metodologia:</a:t>
            </a:r>
          </a:p>
          <a:p>
            <a:pPr lvl="1"/>
            <a:r>
              <a:rPr lang="pt-BR" dirty="0" smtClean="0"/>
              <a:t>Compreens</a:t>
            </a:r>
            <a:r>
              <a:rPr lang="pt-BR" dirty="0" smtClean="0"/>
              <a:t>ão dos casos de negócio.</a:t>
            </a:r>
          </a:p>
          <a:p>
            <a:pPr lvl="1"/>
            <a:r>
              <a:rPr lang="pt-BR" dirty="0" smtClean="0"/>
              <a:t>Estudo de normas, metodologias e modelos.</a:t>
            </a:r>
          </a:p>
          <a:p>
            <a:pPr lvl="1"/>
            <a:r>
              <a:rPr lang="pt-BR" dirty="0" smtClean="0"/>
              <a:t>Modelagem dos sistemas atuais e ideais.</a:t>
            </a:r>
          </a:p>
          <a:p>
            <a:pPr lvl="1"/>
            <a:r>
              <a:rPr lang="pt-BR" dirty="0" smtClean="0"/>
              <a:t>Proposição e aplicação de melhorias.</a:t>
            </a:r>
            <a:endParaRPr lang="pt-BR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0903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Capítulo </a:t>
            </a:r>
            <a:r>
              <a:rPr lang="pt-BR" b="1" dirty="0" smtClean="0"/>
              <a:t>6:</a:t>
            </a:r>
            <a:r>
              <a:rPr lang="pt-BR" dirty="0" smtClean="0"/>
              <a:t> Conclus</a:t>
            </a:r>
            <a:r>
              <a:rPr lang="pt-BR" dirty="0" smtClean="0"/>
              <a:t>ões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6229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x-none" sz="3600" b="1" dirty="0" smtClean="0"/>
              <a:t>1. </a:t>
            </a:r>
            <a:r>
              <a:rPr lang="x-none" sz="3600" dirty="0" smtClean="0"/>
              <a:t>Estudo das normas consagradas.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247942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x-none" sz="3600" b="1" dirty="0" smtClean="0"/>
              <a:t>2. </a:t>
            </a:r>
            <a:r>
              <a:rPr lang="x-none" sz="3600" dirty="0" smtClean="0"/>
              <a:t>Modelagem dos processos cr</a:t>
            </a:r>
            <a:r>
              <a:rPr lang="x-none" sz="3600" dirty="0" smtClean="0"/>
              <a:t>íticos e melhorias.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3834696"/>
            <a:ext cx="6985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x-none" sz="3600" b="1" dirty="0" smtClean="0"/>
              <a:t>3. </a:t>
            </a:r>
            <a:r>
              <a:rPr lang="x-none" sz="3600" dirty="0" smtClean="0"/>
              <a:t>An</a:t>
            </a:r>
            <a:r>
              <a:rPr lang="x-none" sz="3600" dirty="0" smtClean="0"/>
              <a:t>álise dos resultados.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0" y="47295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x-none" sz="3600" b="1" dirty="0" smtClean="0"/>
              <a:t>4. </a:t>
            </a:r>
            <a:r>
              <a:rPr lang="x-none" sz="3600" dirty="0" smtClean="0"/>
              <a:t>Ferramentas e quest</a:t>
            </a:r>
            <a:r>
              <a:rPr lang="x-none" sz="3600" dirty="0" smtClean="0"/>
              <a:t>ões práticas.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0" y="5622135"/>
            <a:ext cx="6985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x-none" sz="3600" b="1" dirty="0" smtClean="0"/>
              <a:t>5. </a:t>
            </a:r>
            <a:r>
              <a:rPr lang="x-none" sz="3600" dirty="0" smtClean="0"/>
              <a:t>Pr</a:t>
            </a:r>
            <a:r>
              <a:rPr lang="x-none" sz="3600" dirty="0" smtClean="0"/>
              <a:t>óximos passos.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962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1375"/>
            <a:ext cx="8229600" cy="1143000"/>
          </a:xfrm>
        </p:spPr>
        <p:txBody>
          <a:bodyPr/>
          <a:lstStyle/>
          <a:p>
            <a:r>
              <a:rPr lang="pt-BR" b="1" dirty="0" smtClean="0"/>
              <a:t>Obrigado.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5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Capítulo 2:</a:t>
            </a:r>
            <a:r>
              <a:rPr lang="pt-BR" dirty="0" smtClean="0"/>
              <a:t> A Empresa e os Projetos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Cheesecake</a:t>
            </a:r>
            <a:r>
              <a:rPr lang="pt-BR" dirty="0" smtClean="0"/>
              <a:t> </a:t>
            </a:r>
            <a:r>
              <a:rPr lang="pt-BR" dirty="0" err="1" smtClean="0"/>
              <a:t>Labs</a:t>
            </a:r>
            <a:endParaRPr lang="pt-BR" dirty="0" smtClean="0"/>
          </a:p>
          <a:p>
            <a:pPr lvl="1"/>
            <a:r>
              <a:rPr lang="pt-BR" dirty="0" smtClean="0"/>
              <a:t>8 graduados (e graduando) do DAS.</a:t>
            </a:r>
          </a:p>
          <a:p>
            <a:pPr lvl="1"/>
            <a:r>
              <a:rPr lang="pt-BR" dirty="0" smtClean="0"/>
              <a:t>Plano de Ações.</a:t>
            </a:r>
            <a:endParaRPr lang="pt-BR" dirty="0"/>
          </a:p>
          <a:p>
            <a:pPr lvl="1"/>
            <a:endParaRPr lang="pt-BR" b="1" dirty="0"/>
          </a:p>
          <a:p>
            <a:r>
              <a:rPr lang="pt-BR" dirty="0" smtClean="0"/>
              <a:t>Empresas Parceiras:</a:t>
            </a:r>
          </a:p>
          <a:p>
            <a:pPr lvl="1"/>
            <a:r>
              <a:rPr lang="pt-BR" dirty="0" err="1" smtClean="0"/>
              <a:t>Camiocam</a:t>
            </a:r>
            <a:r>
              <a:rPr lang="pt-BR" dirty="0" smtClean="0"/>
              <a:t>.</a:t>
            </a:r>
          </a:p>
          <a:p>
            <a:pPr lvl="1"/>
            <a:r>
              <a:rPr lang="pt-BR" dirty="0" err="1" smtClean="0"/>
              <a:t>Sproutkin</a:t>
            </a:r>
            <a:r>
              <a:rPr lang="pt-BR" dirty="0" smtClean="0"/>
              <a:t>.</a:t>
            </a:r>
          </a:p>
          <a:p>
            <a:pPr lvl="1"/>
            <a:r>
              <a:rPr lang="pt-BR" dirty="0" err="1" smtClean="0"/>
              <a:t>Camiolog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45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2.1 –</a:t>
            </a:r>
            <a:r>
              <a:rPr lang="pt-BR" dirty="0" smtClean="0"/>
              <a:t> Primeiro Caso de Estudo</a:t>
            </a:r>
            <a:br>
              <a:rPr lang="pt-BR" dirty="0" smtClean="0"/>
            </a:br>
            <a:r>
              <a:rPr lang="pt-BR" u="sng" dirty="0" smtClean="0"/>
              <a:t>Triple Point, </a:t>
            </a:r>
            <a:r>
              <a:rPr lang="pt-BR" u="sng" dirty="0" err="1" smtClean="0"/>
              <a:t>Cogentio</a:t>
            </a:r>
            <a:r>
              <a:rPr lang="pt-BR" u="sng" dirty="0" smtClean="0">
                <a:effectLst/>
              </a:rPr>
              <a:t> </a:t>
            </a:r>
            <a:endParaRPr lang="pt-BR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216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Função de um representante de relações públicas (RP).</a:t>
            </a:r>
          </a:p>
          <a:p>
            <a:endParaRPr lang="pt-BR" dirty="0" smtClean="0"/>
          </a:p>
          <a:p>
            <a:r>
              <a:rPr lang="pt-BR" dirty="0" smtClean="0"/>
              <a:t>Tecnologias:</a:t>
            </a:r>
          </a:p>
          <a:p>
            <a:pPr lvl="1"/>
            <a:r>
              <a:rPr lang="pt-BR" i="1" dirty="0" err="1" smtClean="0"/>
              <a:t>Crawler</a:t>
            </a:r>
            <a:r>
              <a:rPr lang="pt-BR" dirty="0" smtClean="0"/>
              <a:t> e </a:t>
            </a:r>
            <a:r>
              <a:rPr lang="pt-BR" i="1" dirty="0" err="1" smtClean="0"/>
              <a:t>parser</a:t>
            </a:r>
            <a:r>
              <a:rPr lang="pt-BR" dirty="0" smtClean="0"/>
              <a:t> de blogs de notícias.</a:t>
            </a:r>
          </a:p>
          <a:p>
            <a:pPr lvl="1"/>
            <a:r>
              <a:rPr lang="pt-BR" dirty="0" smtClean="0"/>
              <a:t>Banco de dados de </a:t>
            </a:r>
            <a:r>
              <a:rPr lang="pt-BR" i="1" dirty="0" smtClean="0"/>
              <a:t>Big Data</a:t>
            </a:r>
            <a:r>
              <a:rPr lang="pt-BR" dirty="0" smtClean="0"/>
              <a:t> </a:t>
            </a:r>
            <a:r>
              <a:rPr lang="pt-BR" i="1" dirty="0" err="1" smtClean="0"/>
              <a:t>clusterizado</a:t>
            </a:r>
            <a:r>
              <a:rPr lang="pt-BR" dirty="0" smtClean="0"/>
              <a:t> de maneira flexível para poder realizar tarefas de </a:t>
            </a:r>
            <a:r>
              <a:rPr lang="pt-BR" i="1" dirty="0" err="1" smtClean="0"/>
              <a:t>MapReduce</a:t>
            </a:r>
            <a:r>
              <a:rPr lang="pt-BR" i="1" dirty="0" smtClean="0"/>
              <a:t> </a:t>
            </a:r>
            <a:r>
              <a:rPr lang="pt-BR" dirty="0" smtClean="0"/>
              <a:t>de maneira escalável.</a:t>
            </a:r>
          </a:p>
          <a:p>
            <a:pPr lvl="1"/>
            <a:r>
              <a:rPr lang="pt-BR" i="1" dirty="0" smtClean="0"/>
              <a:t>Back-</a:t>
            </a:r>
            <a:r>
              <a:rPr lang="pt-BR" i="1" dirty="0" err="1" smtClean="0"/>
              <a:t>end</a:t>
            </a:r>
            <a:r>
              <a:rPr lang="pt-BR" dirty="0" smtClean="0"/>
              <a:t> em Python.</a:t>
            </a:r>
          </a:p>
          <a:p>
            <a:pPr lvl="1"/>
            <a:r>
              <a:rPr lang="pt-BR" i="1" dirty="0" err="1" smtClean="0"/>
              <a:t>Renderização</a:t>
            </a:r>
            <a:r>
              <a:rPr lang="pt-BR" dirty="0" smtClean="0"/>
              <a:t> de </a:t>
            </a:r>
            <a:r>
              <a:rPr lang="pt-BR" i="1" dirty="0" err="1" smtClean="0"/>
              <a:t>templates</a:t>
            </a:r>
            <a:r>
              <a:rPr lang="pt-BR" dirty="0" smtClean="0"/>
              <a:t> no </a:t>
            </a:r>
            <a:r>
              <a:rPr lang="pt-BR" i="1" dirty="0" smtClean="0"/>
              <a:t>front-</a:t>
            </a:r>
            <a:r>
              <a:rPr lang="pt-BR" i="1" dirty="0" err="1" smtClean="0"/>
              <a:t>end</a:t>
            </a:r>
            <a:r>
              <a:rPr lang="pt-BR" dirty="0" smtClean="0"/>
              <a:t> utilizando </a:t>
            </a:r>
            <a:r>
              <a:rPr lang="pt-BR" dirty="0" err="1" smtClean="0"/>
              <a:t>React.js</a:t>
            </a:r>
            <a:endParaRPr lang="pt-BR" dirty="0" smtClean="0"/>
          </a:p>
          <a:p>
            <a:pPr lvl="1"/>
            <a:r>
              <a:rPr lang="pt-BR" dirty="0" smtClean="0"/>
              <a:t>Inteligência artificial capaz de realizar análise de sentimentos e </a:t>
            </a:r>
            <a:r>
              <a:rPr lang="pt-BR" i="1" dirty="0" err="1" smtClean="0"/>
              <a:t>keywords</a:t>
            </a:r>
            <a:r>
              <a:rPr lang="pt-BR" dirty="0" smtClean="0"/>
              <a:t> nos artigos.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8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2.2 –</a:t>
            </a:r>
            <a:r>
              <a:rPr lang="en-US" dirty="0" smtClean="0"/>
              <a:t> Segundo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Estudo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t-BR" u="sng" dirty="0" err="1" smtClean="0"/>
              <a:t>Camiolog</a:t>
            </a:r>
            <a:r>
              <a:rPr lang="en-US" u="sng" dirty="0" smtClean="0">
                <a:effectLst/>
              </a:rPr>
              <a:t>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2164"/>
            <a:ext cx="8229600" cy="4525963"/>
          </a:xfrm>
        </p:spPr>
        <p:txBody>
          <a:bodyPr/>
          <a:lstStyle/>
          <a:p>
            <a:r>
              <a:rPr lang="pt-BR" dirty="0" smtClean="0"/>
              <a:t>Sistema Integrado de Monitoramento.</a:t>
            </a:r>
          </a:p>
          <a:p>
            <a:endParaRPr lang="pt-BR" dirty="0" smtClean="0"/>
          </a:p>
          <a:p>
            <a:r>
              <a:rPr lang="pt-BR" dirty="0" smtClean="0"/>
              <a:t>Tecnologias:</a:t>
            </a:r>
          </a:p>
          <a:p>
            <a:pPr lvl="1"/>
            <a:r>
              <a:rPr lang="pt-BR" dirty="0" smtClean="0"/>
              <a:t>Redes Neurais.</a:t>
            </a:r>
          </a:p>
          <a:p>
            <a:pPr lvl="1"/>
            <a:r>
              <a:rPr lang="pt-BR" dirty="0" smtClean="0"/>
              <a:t>Detecção de Movimento Distribuída (</a:t>
            </a:r>
            <a:r>
              <a:rPr lang="pt-BR" dirty="0" err="1" smtClean="0"/>
              <a:t>OpenCV</a:t>
            </a:r>
            <a:r>
              <a:rPr lang="pt-BR" dirty="0" smtClean="0"/>
              <a:t>).</a:t>
            </a:r>
          </a:p>
          <a:p>
            <a:pPr lvl="1"/>
            <a:r>
              <a:rPr lang="pt-BR" dirty="0" err="1" smtClean="0"/>
              <a:t>iOS</a:t>
            </a:r>
            <a:r>
              <a:rPr lang="pt-BR" dirty="0" smtClean="0"/>
              <a:t> e </a:t>
            </a:r>
            <a:r>
              <a:rPr lang="pt-BR" dirty="0" err="1" smtClean="0"/>
              <a:t>Android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25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Capítulo 3:</a:t>
            </a:r>
            <a:r>
              <a:rPr lang="pt-BR" dirty="0" smtClean="0"/>
              <a:t> Normas, Metodologias e Modelos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9178" cy="4948510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Gestão de Projetos</a:t>
            </a:r>
          </a:p>
          <a:p>
            <a:pPr lvl="1"/>
            <a:r>
              <a:rPr lang="pt-BR" dirty="0" smtClean="0"/>
              <a:t>Project Management </a:t>
            </a:r>
            <a:r>
              <a:rPr lang="pt-BR" dirty="0" err="1" smtClean="0"/>
              <a:t>Body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Knowledge</a:t>
            </a:r>
            <a:r>
              <a:rPr lang="pt-BR" dirty="0" smtClean="0"/>
              <a:t> (</a:t>
            </a:r>
            <a:r>
              <a:rPr lang="pt-BR" dirty="0" err="1" smtClean="0"/>
              <a:t>PMBoK</a:t>
            </a:r>
            <a:r>
              <a:rPr lang="pt-BR" dirty="0" smtClean="0"/>
              <a:t>).</a:t>
            </a:r>
          </a:p>
          <a:p>
            <a:pPr lvl="1"/>
            <a:r>
              <a:rPr lang="pt-BR" dirty="0" smtClean="0"/>
              <a:t>ISO 21500.</a:t>
            </a:r>
          </a:p>
          <a:p>
            <a:pPr lvl="1"/>
            <a:endParaRPr lang="pt-BR" dirty="0" smtClean="0"/>
          </a:p>
          <a:p>
            <a:pPr marL="342900" lvl="1" indent="-342900">
              <a:buFont typeface="Arial"/>
              <a:buChar char="•"/>
            </a:pPr>
            <a:r>
              <a:rPr lang="pt-BR" sz="3200" dirty="0" smtClean="0"/>
              <a:t>Gestão de Desenvolvimento Software</a:t>
            </a:r>
          </a:p>
          <a:p>
            <a:pPr lvl="1"/>
            <a:r>
              <a:rPr lang="pt-BR" dirty="0" err="1" smtClean="0"/>
              <a:t>Capability</a:t>
            </a:r>
            <a:r>
              <a:rPr lang="pt-BR" dirty="0" smtClean="0"/>
              <a:t> </a:t>
            </a:r>
            <a:r>
              <a:rPr lang="pt-BR" dirty="0" err="1" smtClean="0"/>
              <a:t>Maturity</a:t>
            </a:r>
            <a:r>
              <a:rPr lang="pt-BR" dirty="0" smtClean="0"/>
              <a:t> </a:t>
            </a:r>
            <a:r>
              <a:rPr lang="pt-BR" dirty="0" err="1" smtClean="0"/>
              <a:t>Model</a:t>
            </a:r>
            <a:r>
              <a:rPr lang="pt-BR" dirty="0" smtClean="0"/>
              <a:t> </a:t>
            </a:r>
            <a:r>
              <a:rPr lang="pt-BR" dirty="0" err="1" smtClean="0"/>
              <a:t>Integration</a:t>
            </a:r>
            <a:r>
              <a:rPr lang="pt-BR" dirty="0" smtClean="0"/>
              <a:t> (CMMI).</a:t>
            </a:r>
          </a:p>
          <a:p>
            <a:pPr lvl="1"/>
            <a:r>
              <a:rPr lang="pt-BR" dirty="0" smtClean="0"/>
              <a:t>MPS.BR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Modelagem</a:t>
            </a:r>
          </a:p>
          <a:p>
            <a:pPr lvl="1"/>
            <a:r>
              <a:rPr lang="pt-BR" dirty="0" smtClean="0"/>
              <a:t>Business </a:t>
            </a:r>
            <a:r>
              <a:rPr lang="pt-BR" dirty="0" err="1" smtClean="0"/>
              <a:t>Process</a:t>
            </a:r>
            <a:r>
              <a:rPr lang="pt-BR" dirty="0" smtClean="0"/>
              <a:t> </a:t>
            </a:r>
            <a:r>
              <a:rPr lang="pt-BR" dirty="0" err="1" smtClean="0"/>
              <a:t>Modelling</a:t>
            </a:r>
            <a:r>
              <a:rPr lang="pt-BR" dirty="0" smtClean="0"/>
              <a:t> </a:t>
            </a:r>
            <a:r>
              <a:rPr lang="pt-BR" dirty="0" err="1" smtClean="0"/>
              <a:t>Notation</a:t>
            </a:r>
            <a:r>
              <a:rPr lang="pt-BR" dirty="0" smtClean="0"/>
              <a:t> (BPMN).</a:t>
            </a:r>
          </a:p>
          <a:p>
            <a:pPr lvl="1"/>
            <a:r>
              <a:rPr lang="pt-BR" dirty="0" err="1" smtClean="0"/>
              <a:t>Unified</a:t>
            </a:r>
            <a:r>
              <a:rPr lang="pt-BR" dirty="0" smtClean="0"/>
              <a:t> </a:t>
            </a:r>
            <a:r>
              <a:rPr lang="pt-BR" dirty="0" err="1" smtClean="0"/>
              <a:t>Modeling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r>
              <a:rPr lang="pt-BR" dirty="0" smtClean="0"/>
              <a:t> (UML).</a:t>
            </a:r>
          </a:p>
          <a:p>
            <a:pPr lvl="1"/>
            <a:r>
              <a:rPr lang="pt-BR" dirty="0" err="1"/>
              <a:t>Integration</a:t>
            </a:r>
            <a:r>
              <a:rPr lang="pt-BR" dirty="0"/>
              <a:t> </a:t>
            </a:r>
            <a:r>
              <a:rPr lang="pt-BR" dirty="0" err="1"/>
              <a:t>Definition</a:t>
            </a:r>
            <a:r>
              <a:rPr lang="pt-BR" dirty="0"/>
              <a:t> for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en-US" dirty="0" smtClean="0">
                <a:effectLst/>
              </a:rPr>
              <a:t> (IDEF-0).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pt-BR" b="1" dirty="0" smtClean="0"/>
          </a:p>
          <a:p>
            <a:pPr marL="342900" lvl="1" indent="-342900">
              <a:buFont typeface="Arial"/>
              <a:buChar char="•"/>
            </a:pPr>
            <a:endParaRPr lang="pt-BR" dirty="0" smtClean="0"/>
          </a:p>
          <a:p>
            <a:pPr marL="342900" lvl="1" indent="-342900">
              <a:buFont typeface="Arial"/>
              <a:buChar char="•"/>
            </a:pPr>
            <a:endParaRPr lang="en-US" b="1" dirty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6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3.1 –</a:t>
            </a:r>
            <a:r>
              <a:rPr lang="en-US" dirty="0" smtClean="0"/>
              <a:t> </a:t>
            </a:r>
            <a:r>
              <a:rPr lang="pt-BR" dirty="0" smtClean="0"/>
              <a:t>Project Management </a:t>
            </a:r>
            <a:r>
              <a:rPr lang="pt-BR" dirty="0" err="1" smtClean="0"/>
              <a:t>Body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Knowledge</a:t>
            </a:r>
            <a:r>
              <a:rPr lang="pt-BR" dirty="0" smtClean="0"/>
              <a:t> (</a:t>
            </a:r>
            <a:r>
              <a:rPr lang="pt-BR" dirty="0" err="1" smtClean="0"/>
              <a:t>PMBoK</a:t>
            </a:r>
            <a:r>
              <a:rPr lang="pt-B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Histórico</a:t>
            </a:r>
            <a:r>
              <a:rPr lang="en-US" dirty="0" smtClean="0"/>
              <a:t> (</a:t>
            </a:r>
            <a:r>
              <a:rPr lang="en-US" dirty="0" err="1" smtClean="0"/>
              <a:t>quinta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err="1" smtClean="0"/>
              <a:t>Definição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Processos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Áreas</a:t>
            </a:r>
            <a:r>
              <a:rPr lang="en-US" dirty="0" smtClean="0"/>
              <a:t> de </a:t>
            </a:r>
            <a:r>
              <a:rPr lang="en-US" dirty="0" err="1" smtClean="0"/>
              <a:t>Conhecimento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Screen Shot 2014-07-05 a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84" y="1746860"/>
            <a:ext cx="3358398" cy="473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22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3.2 –</a:t>
            </a:r>
            <a:r>
              <a:rPr lang="pt-BR" dirty="0" smtClean="0"/>
              <a:t>ISO 21500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8719" cy="4525963"/>
          </a:xfrm>
        </p:spPr>
        <p:txBody>
          <a:bodyPr/>
          <a:lstStyle/>
          <a:p>
            <a:r>
              <a:rPr lang="en-US" dirty="0" err="1" smtClean="0"/>
              <a:t>Histórico</a:t>
            </a:r>
            <a:r>
              <a:rPr lang="en-US" dirty="0" smtClean="0"/>
              <a:t> (ISO 1006, </a:t>
            </a:r>
            <a:r>
              <a:rPr lang="en-US" dirty="0" err="1" smtClean="0"/>
              <a:t>gestão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err="1" smtClean="0"/>
              <a:t>Definição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Processos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Assuntos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90" y="1600199"/>
            <a:ext cx="399661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534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801</Words>
  <Application>Microsoft Macintosh PowerPoint</Application>
  <PresentationFormat>On-screen Show (4:3)</PresentationFormat>
  <Paragraphs>198</Paragraphs>
  <Slides>31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Office Theme</vt:lpstr>
      <vt:lpstr>\\localhost\Users\vitchor\TCC\Macintosh HD:Users:vitchor:TCC:Victor Oliveira (2014.2).docx!OLE_LINK1</vt:lpstr>
      <vt:lpstr>\\localhost\Users\vitchor\TCC\Macintosh HD:Users:vitchor:TCC:Victor Oliveira (2014.2).docx!OLE_LINK2</vt:lpstr>
      <vt:lpstr>Análise e Proposição de Melhorias no Processo de Gestão de Projetos e de Desenvolvimento de Software – Um Estudo de Caso. </vt:lpstr>
      <vt:lpstr>Sumário </vt:lpstr>
      <vt:lpstr>Capítulo 1: Introdução</vt:lpstr>
      <vt:lpstr>Capítulo 2: A Empresa e os Projetos</vt:lpstr>
      <vt:lpstr>2.1 – Primeiro Caso de Estudo Triple Point, Cogentio </vt:lpstr>
      <vt:lpstr>2.2 – Segundo Caso de Estudo Camiolog </vt:lpstr>
      <vt:lpstr>Capítulo 3: Normas, Metodologias e Modelos</vt:lpstr>
      <vt:lpstr>3.1 – Project Management Body of Knowledge (PMBoK)</vt:lpstr>
      <vt:lpstr>3.2 –ISO 21500</vt:lpstr>
      <vt:lpstr>3.3 – CMMI</vt:lpstr>
      <vt:lpstr>3.4 – Modelagem</vt:lpstr>
      <vt:lpstr>Capítulo 4: Modelagem e Geração de Melhorias</vt:lpstr>
      <vt:lpstr>4.1 – Gestão de Projetos</vt:lpstr>
      <vt:lpstr>Modelagem do Estado Atual</vt:lpstr>
      <vt:lpstr>Modelagem do Estado Atual</vt:lpstr>
      <vt:lpstr>Modelagem do Estado Ideal</vt:lpstr>
      <vt:lpstr>Modelagem do Estado Ideal</vt:lpstr>
      <vt:lpstr>Proposição e Aplicação de Melhorias</vt:lpstr>
      <vt:lpstr>Caso de Negócio</vt:lpstr>
      <vt:lpstr>Estrutura Analítica de Projeto</vt:lpstr>
      <vt:lpstr>Estrutura Analítica de Projeto</vt:lpstr>
      <vt:lpstr>Cronograma</vt:lpstr>
      <vt:lpstr>Cronograma</vt:lpstr>
      <vt:lpstr>Orçamento</vt:lpstr>
      <vt:lpstr>4.2 – Gestão de Desenvolvimento de Software</vt:lpstr>
      <vt:lpstr>Modelagem do Estado Ideal</vt:lpstr>
      <vt:lpstr>Proposição e Aplicação de Melhorias</vt:lpstr>
      <vt:lpstr>Proposição e Aplicação de Melhorias</vt:lpstr>
      <vt:lpstr>Capítulo 5: Análise Crítica</vt:lpstr>
      <vt:lpstr>Capítulo 6: Conclusões</vt:lpstr>
      <vt:lpstr>Obrigado.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Proposição de Melhorias no Processo de Gestão de Projetos e de Desenvolvimento de Software – Um Estudo de Caso. </dc:title>
  <dc:creator>Victor</dc:creator>
  <cp:lastModifiedBy>Victor</cp:lastModifiedBy>
  <cp:revision>65</cp:revision>
  <dcterms:created xsi:type="dcterms:W3CDTF">2014-08-04T10:39:43Z</dcterms:created>
  <dcterms:modified xsi:type="dcterms:W3CDTF">2014-08-04T13:50:36Z</dcterms:modified>
</cp:coreProperties>
</file>